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3" r:id="rId36"/>
    <p:sldId id="1384" r:id="rId37"/>
    <p:sldId id="1385" r:id="rId38"/>
    <p:sldId id="1386" r:id="rId39"/>
    <p:sldId id="1363" r:id="rId40"/>
    <p:sldId id="1376" r:id="rId41"/>
    <p:sldId id="1257" r:id="rId42"/>
    <p:sldId id="1165" r:id="rId43"/>
    <p:sldId id="1342" r:id="rId44"/>
    <p:sldId id="1278" r:id="rId45"/>
    <p:sldId id="1295" r:id="rId46"/>
    <p:sldId id="1387" r:id="rId47"/>
    <p:sldId id="1388" r:id="rId48"/>
    <p:sldId id="1390" r:id="rId49"/>
    <p:sldId id="320" r:id="rId50"/>
    <p:sldId id="1391" r:id="rId51"/>
    <p:sldId id="1392" r:id="rId52"/>
    <p:sldId id="1378" r:id="rId53"/>
    <p:sldId id="355" r:id="rId54"/>
    <p:sldId id="1367" r:id="rId55"/>
    <p:sldId id="1368" r:id="rId56"/>
    <p:sldId id="1325" r:id="rId57"/>
    <p:sldId id="1316" r:id="rId58"/>
    <p:sldId id="1369" r:id="rId59"/>
    <p:sldId id="1377" r:id="rId60"/>
    <p:sldId id="1393" r:id="rId61"/>
    <p:sldId id="1395" r:id="rId62"/>
    <p:sldId id="1396" r:id="rId63"/>
    <p:sldId id="1397" r:id="rId64"/>
    <p:sldId id="1398" r:id="rId65"/>
    <p:sldId id="1399" r:id="rId66"/>
    <p:sldId id="1400" r:id="rId67"/>
    <p:sldId id="1401" r:id="rId68"/>
    <p:sldId id="1402" r:id="rId69"/>
    <p:sldId id="1403" r:id="rId70"/>
    <p:sldId id="139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6"/>
    <p:restoredTop sz="77983"/>
  </p:normalViewPr>
  <p:slideViewPr>
    <p:cSldViewPr snapToGrid="0" snapToObjects="1">
      <p:cViewPr varScale="1">
        <p:scale>
          <a:sx n="110" d="100"/>
          <a:sy n="110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5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8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umian/R_Intro_Fall_2022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urvival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3820483/difference-between-r-markdown-and-r-notebook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/>
              <a:t>Data Science Training Specialist</a:t>
            </a:r>
          </a:p>
          <a:p>
            <a:pPr>
              <a:lnSpc>
                <a:spcPct val="90000"/>
              </a:lnSpc>
            </a:pPr>
            <a:r>
              <a:rPr lang="en-US"/>
              <a:t>NIH Office of Data Science Strategy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/>
              <a:t>[Need to add r cloud studio link when ready]</a:t>
            </a:r>
          </a:p>
          <a:p>
            <a:pPr lvl="1"/>
            <a:r>
              <a:rPr lang="en-US" sz="2800" dirty="0"/>
              <a:t>First click on Save a permanent copy</a:t>
            </a:r>
            <a:endParaRPr lang="en-US" sz="2800" dirty="0">
              <a:hlinkClick r:id="rId3"/>
            </a:endParaRPr>
          </a:p>
          <a:p>
            <a:r>
              <a:rPr lang="en-US" sz="3200" dirty="0">
                <a:hlinkClick r:id="rId3"/>
              </a:rPr>
              <a:t>https://github.com/dlumian/R_Intro_Fall_2022 </a:t>
            </a:r>
            <a:endParaRPr lang="en-US" sz="3200" dirty="0"/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39874"/>
            <a:ext cx="9199952" cy="3601212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60" dirty="0">
                <a:cs typeface="Trebuchet MS"/>
              </a:rPr>
              <a:t>Vectors are a data structure in R</a:t>
            </a:r>
            <a:endParaRPr lang="en-US" sz="20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-list</a:t>
            </a:r>
            <a:r>
              <a:rPr lang="en-US" spc="-210" dirty="0">
                <a:cs typeface="Trebuchet MS"/>
              </a:rPr>
              <a:t> </a:t>
            </a:r>
            <a:r>
              <a:rPr lang="en-US" spc="-110" dirty="0">
                <a:cs typeface="Trebuchet MS"/>
              </a:rPr>
              <a:t>of</a:t>
            </a:r>
            <a:r>
              <a:rPr lang="en-US" spc="-215" dirty="0">
                <a:cs typeface="Trebuchet MS"/>
              </a:rPr>
              <a:t> </a:t>
            </a:r>
            <a:r>
              <a:rPr lang="en-US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35" dirty="0">
                <a:cs typeface="Trebuchet MS"/>
              </a:rPr>
              <a:t>-</a:t>
            </a:r>
            <a:r>
              <a:rPr lang="en-US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90" dirty="0">
                <a:cs typeface="Trebuchet MS"/>
              </a:rPr>
              <a:t>-must be same data type</a:t>
            </a:r>
            <a:endParaRPr lang="en-US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75" dirty="0">
                <a:cs typeface="Trebuchet MS"/>
              </a:rPr>
              <a:t>Use</a:t>
            </a:r>
            <a:r>
              <a:rPr lang="en-US" sz="2000" spc="-26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the</a:t>
            </a:r>
            <a:r>
              <a:rPr lang="en-US" sz="2000" spc="-254" dirty="0">
                <a:cs typeface="Trebuchet MS"/>
              </a:rPr>
              <a:t> </a:t>
            </a:r>
            <a:r>
              <a:rPr lang="en-US" sz="2000" spc="-215" dirty="0">
                <a:cs typeface="Trebuchet MS"/>
              </a:rPr>
              <a:t>c()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14" dirty="0">
                <a:cs typeface="Trebuchet MS"/>
              </a:rPr>
              <a:t>command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5" dirty="0">
                <a:cs typeface="Trebuchet MS"/>
              </a:rPr>
              <a:t>enter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0" dirty="0">
                <a:cs typeface="Trebuchet MS"/>
              </a:rPr>
              <a:t>a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05" dirty="0">
                <a:cs typeface="Trebuchet MS"/>
              </a:rPr>
              <a:t>bunch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20" dirty="0">
                <a:cs typeface="Trebuchet MS"/>
              </a:rPr>
              <a:t>of  </a:t>
            </a:r>
            <a:r>
              <a:rPr lang="en-US" sz="2000" spc="-105" dirty="0">
                <a:cs typeface="Trebuchet MS"/>
              </a:rPr>
              <a:t>numbers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35" dirty="0">
                <a:cs typeface="Trebuchet MS"/>
              </a:rPr>
              <a:t>Don’t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5" dirty="0">
                <a:cs typeface="Trebuchet MS"/>
              </a:rPr>
              <a:t>know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70" dirty="0">
                <a:cs typeface="Trebuchet MS"/>
              </a:rPr>
              <a:t>how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0" dirty="0">
                <a:cs typeface="Trebuchet MS"/>
              </a:rPr>
              <a:t>use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25" dirty="0">
                <a:cs typeface="Trebuchet MS"/>
              </a:rPr>
              <a:t>it?</a:t>
            </a:r>
            <a:endParaRPr lang="en-US" sz="20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210" dirty="0">
                <a:cs typeface="Trebuchet MS"/>
              </a:rPr>
              <a:t>Type</a:t>
            </a:r>
            <a:r>
              <a:rPr lang="en-US" sz="2000" spc="-250" dirty="0">
                <a:cs typeface="Trebuchet MS"/>
              </a:rPr>
              <a:t> : </a:t>
            </a:r>
            <a:r>
              <a:rPr lang="en-US" sz="20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20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dirty="0"/>
              <a:t>Putting a `?` before a command or object will retrieve the help for that object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on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solidFill>
                  <a:schemeClr val="tx2">
                    <a:lumMod val="75000"/>
                    <a:lumOff val="25000"/>
                  </a:schemeClr>
                </a:solidFill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R Studio</a:t>
            </a:r>
          </a:p>
          <a:p>
            <a:pPr lvl="1"/>
            <a:r>
              <a:rPr lang="en-US" dirty="0"/>
              <a:t>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Additional Analysis Notebooks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</a:t>
            </a:r>
            <a:r>
              <a:rPr lang="en-US" dirty="0" err="1"/>
              <a:t>Basic_Commands.Rmd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</a:t>
            </a:r>
            <a:r>
              <a:rPr lang="en-US" dirty="0" err="1"/>
              <a:t>Basic_Command.Rmd</a:t>
            </a:r>
            <a:r>
              <a:rPr lang="en-US" dirty="0"/>
              <a:t>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Packages and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Packages and 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Packages are add-ons to base R that increase functionality or ease of use</a:t>
            </a:r>
          </a:p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datasets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package?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A64C-CAC7-6FFE-D31D-2EAFCE9F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FAB0-0415-F027-28DB-D25D4491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053412" cy="3601212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https://cran.r-project.org/web/packages/survival/index.html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PBC Dataset</a:t>
            </a:r>
          </a:p>
          <a:p>
            <a:pPr lvl="1"/>
            <a:r>
              <a:rPr lang="en-US" dirty="0"/>
              <a:t>Has a built-in dataset called PBC which is the Mayo Clinic Primary Biliary Cholangitis Data</a:t>
            </a:r>
          </a:p>
          <a:p>
            <a:endParaRPr lang="en-US" dirty="0"/>
          </a:p>
          <a:p>
            <a:r>
              <a:rPr lang="en-US" dirty="0"/>
              <a:t>We will have to download and load the package to use this dataset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83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Packages and 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Packages_and_Datasets.Rmd</a:t>
            </a:r>
            <a:r>
              <a:rPr lang="en-US" sz="3200" dirty="0"/>
              <a:t>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importing packages</a:t>
            </a:r>
          </a:p>
          <a:p>
            <a:endParaRPr lang="en-US" sz="3200" dirty="0"/>
          </a:p>
          <a:p>
            <a:r>
              <a:rPr lang="en-US" sz="3200" dirty="0"/>
              <a:t>We will work with two datasets</a:t>
            </a:r>
          </a:p>
          <a:p>
            <a:pPr lvl="1"/>
            <a:r>
              <a:rPr lang="en-US" sz="2800" dirty="0"/>
              <a:t>Iris</a:t>
            </a:r>
          </a:p>
          <a:p>
            <a:pPr lvl="2"/>
            <a:r>
              <a:rPr lang="en-US" sz="2400" dirty="0"/>
              <a:t>Base R dataset</a:t>
            </a:r>
          </a:p>
          <a:p>
            <a:pPr lvl="1"/>
            <a:r>
              <a:rPr lang="en-US" sz="2800" dirty="0"/>
              <a:t>PBC</a:t>
            </a:r>
            <a:endParaRPr lang="en-US" sz="3200" dirty="0"/>
          </a:p>
          <a:p>
            <a:pPr lvl="2"/>
            <a:r>
              <a:rPr lang="en-US" sz="2400" dirty="0"/>
              <a:t>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One stop shop for coding in R</a:t>
            </a:r>
          </a:p>
          <a:p>
            <a:r>
              <a:rPr lang="en-US" dirty="0">
                <a:hlinkClick r:id="rId2"/>
              </a:rPr>
              <a:t>https://rstudio.com/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2253558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2236504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2386662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592830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2" y="3702952"/>
            <a:ext cx="2735767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822350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&lt;-summarize(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summarize(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Data_Manipulation.Rmd</a:t>
            </a:r>
            <a:r>
              <a:rPr lang="en-US" dirty="0"/>
              <a:t>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235130" y="830782"/>
            <a:ext cx="11743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Data_Import_and_Export.Rmd</a:t>
            </a:r>
            <a:r>
              <a:rPr lang="en-US" dirty="0"/>
              <a:t> we will explore the following:</a:t>
            </a:r>
          </a:p>
          <a:p>
            <a:pPr lvl="1"/>
            <a:r>
              <a:rPr lang="en-US" dirty="0"/>
              <a:t>Save as tab delimited text</a:t>
            </a:r>
          </a:p>
          <a:p>
            <a:pPr lvl="1"/>
            <a:r>
              <a:rPr lang="en-US" dirty="0"/>
              <a:t>Save as a csv file</a:t>
            </a:r>
          </a:p>
          <a:p>
            <a:pPr lvl="1"/>
            <a:r>
              <a:rPr lang="en-US" dirty="0"/>
              <a:t>Load both tab delimited and csv files</a:t>
            </a:r>
          </a:p>
          <a:p>
            <a:pPr lvl="1"/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775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60" y="77089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https://rstudio.cloud/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Data_Visualization.Rmd</a:t>
            </a:r>
            <a:endParaRPr lang="en-US" dirty="0"/>
          </a:p>
          <a:p>
            <a:r>
              <a:rPr lang="en-US" dirty="0"/>
              <a:t>Explore plotting and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48BC-F236-5D05-4816-1B881FB7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9546-D6C7-46B5-AADF-BDC272C4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  <a:p>
            <a:pPr lvl="1"/>
            <a:r>
              <a:rPr lang="en-US" dirty="0"/>
              <a:t>Pearson</a:t>
            </a:r>
          </a:p>
          <a:p>
            <a:r>
              <a:rPr lang="en-US" dirty="0"/>
              <a:t>t-tests</a:t>
            </a:r>
          </a:p>
          <a:p>
            <a:pPr lvl="1"/>
            <a:r>
              <a:rPr lang="en-US" dirty="0"/>
              <a:t>Single sample</a:t>
            </a:r>
          </a:p>
          <a:p>
            <a:pPr lvl="1"/>
            <a:r>
              <a:rPr lang="en-US" dirty="0"/>
              <a:t>Independent</a:t>
            </a:r>
          </a:p>
          <a:p>
            <a:pPr lvl="1"/>
            <a:r>
              <a:rPr lang="en-US" dirty="0"/>
              <a:t>Paired</a:t>
            </a:r>
          </a:p>
        </p:txBody>
      </p:sp>
    </p:spTree>
    <p:extLst>
      <p:ext uri="{BB962C8B-B14F-4D97-AF65-F5344CB8AC3E}">
        <p14:creationId xmlns:p14="http://schemas.microsoft.com/office/powerpoint/2010/main" val="2807044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9A7E0-67FD-60F3-8D40-EF663B0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1493C-4A97-6D32-5208-FB0EDF0E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of how well two variables hang together</a:t>
            </a:r>
          </a:p>
          <a:p>
            <a:r>
              <a:rPr lang="en-US" dirty="0"/>
              <a:t>Range from 1 to -1 </a:t>
            </a:r>
          </a:p>
          <a:p>
            <a:r>
              <a:rPr lang="en-US" dirty="0"/>
              <a:t>1 is a perfect positive correlation</a:t>
            </a:r>
          </a:p>
          <a:p>
            <a:r>
              <a:rPr lang="en-US" dirty="0"/>
              <a:t>-1 is an inverse correlation</a:t>
            </a:r>
          </a:p>
        </p:txBody>
      </p:sp>
    </p:spTree>
    <p:extLst>
      <p:ext uri="{BB962C8B-B14F-4D97-AF65-F5344CB8AC3E}">
        <p14:creationId xmlns:p14="http://schemas.microsoft.com/office/powerpoint/2010/main" val="3579032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8" name="Picture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829B97-E917-3E96-96B1-2711320C51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610" r="116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5390C-5015-C943-9870-CCB904B9D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Diagonal is all 1’s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and negative correlations are color 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 is shown in darker colors</a:t>
            </a:r>
          </a:p>
        </p:txBody>
      </p:sp>
    </p:spTree>
    <p:extLst>
      <p:ext uri="{BB962C8B-B14F-4D97-AF65-F5344CB8AC3E}">
        <p14:creationId xmlns:p14="http://schemas.microsoft.com/office/powerpoint/2010/main" val="1962561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br>
              <a:rPr lang="en-US" dirty="0"/>
            </a:br>
            <a:r>
              <a:rPr lang="en-US" dirty="0"/>
              <a:t>Test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3709-02C2-CBC9-462C-B1EEBA3A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73" y="1200150"/>
            <a:ext cx="7048500" cy="445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A6FC54-8208-6599-F394-84100324365F}"/>
              </a:ext>
            </a:extLst>
          </p:cNvPr>
          <p:cNvSpPr txBox="1"/>
          <p:nvPr/>
        </p:nvSpPr>
        <p:spPr>
          <a:xfrm>
            <a:off x="565150" y="2054268"/>
            <a:ext cx="2917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Cor.test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P-value shows significance</a:t>
            </a:r>
          </a:p>
          <a:p>
            <a:endParaRPr lang="en-US" dirty="0"/>
          </a:p>
          <a:p>
            <a:r>
              <a:rPr lang="en-US" dirty="0"/>
              <a:t>Correlation coefficient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298833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9C9C6B-7AF4-F020-BE29-4BAD1E4B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173DD-1485-A42B-5048-5C729FB0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sample</a:t>
            </a:r>
          </a:p>
          <a:p>
            <a:pPr lvl="1"/>
            <a:r>
              <a:rPr lang="en-US" dirty="0"/>
              <a:t>Compares a sample to a known value (mu)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Independent</a:t>
            </a:r>
          </a:p>
          <a:p>
            <a:pPr lvl="1"/>
            <a:r>
              <a:rPr lang="en-US" dirty="0"/>
              <a:t>Compares two samples which are not related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Paired</a:t>
            </a:r>
          </a:p>
          <a:p>
            <a:pPr lvl="1"/>
            <a:r>
              <a:rPr lang="en-US" dirty="0"/>
              <a:t>Compares two samples which are related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940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6CE7D4-B415-3F82-B040-3E5DC470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62A2B7-EF7B-47A4-DC44-15D93DD55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109213"/>
            <a:ext cx="6111875" cy="412522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E93A16-4F46-9918-848D-6BC624372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a vector of data against a know value (mu)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vector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17946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ED50-8C44-556C-3E57-8B7298AD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Independent t-test</a:t>
            </a:r>
          </a:p>
        </p:txBody>
      </p:sp>
      <p:pic>
        <p:nvPicPr>
          <p:cNvPr id="6" name="Content Placeholder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E77C92CF-7F5D-7DA7-052D-C78877578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528" y="2680571"/>
            <a:ext cx="7840160" cy="29060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B4D8-5228-3020-B070-B7A073FBC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vectors of 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if means 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Means of each group displayed at bottom</a:t>
            </a:r>
          </a:p>
        </p:txBody>
      </p:sp>
    </p:spTree>
    <p:extLst>
      <p:ext uri="{BB962C8B-B14F-4D97-AF65-F5344CB8AC3E}">
        <p14:creationId xmlns:p14="http://schemas.microsoft.com/office/powerpoint/2010/main" val="2400734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5B1B-D856-5E69-0E2D-6BE1C851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Paired-Samples t-test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C8D57C-4785-91BE-2B87-53CCFE257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664351"/>
            <a:ext cx="6111875" cy="30149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E8309-592E-9001-BC4C-964CF6FB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related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the differences is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860812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6:</a:t>
            </a:r>
            <a:br>
              <a:rPr lang="en-US" dirty="0"/>
            </a:br>
            <a:r>
              <a:rPr lang="en-US" dirty="0"/>
              <a:t>Data Analysis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Data_Analysis.Rmd</a:t>
            </a:r>
            <a:endParaRPr lang="en-US" dirty="0"/>
          </a:p>
          <a:p>
            <a:r>
              <a:rPr lang="en-US" dirty="0"/>
              <a:t>Basic analysis techniques in R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/>
              <a:t>t-tests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5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FA21-C33D-4FC4-9EF0-2435CDCDCD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concludes the Intro to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B953D-7836-4255-98F8-86E0BC17E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Additional materials and examples can be found in the supplemental topics folder of this repository. </a:t>
            </a:r>
          </a:p>
        </p:txBody>
      </p:sp>
    </p:spTree>
    <p:extLst>
      <p:ext uri="{BB962C8B-B14F-4D97-AF65-F5344CB8AC3E}">
        <p14:creationId xmlns:p14="http://schemas.microsoft.com/office/powerpoint/2010/main" val="351337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24E2-D747-FE9C-E943-3E47F50A0465}"/>
              </a:ext>
            </a:extLst>
          </p:cNvPr>
          <p:cNvSpPr txBox="1"/>
          <p:nvPr/>
        </p:nvSpPr>
        <p:spPr>
          <a:xfrm>
            <a:off x="219919" y="6227180"/>
            <a:ext cx="117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https://stackoverflow.com/questions/43820483/difference-between-r-markdown-and-r-notebook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10731</TotalTime>
  <Words>2381</Words>
  <Application>Microsoft Macintosh PowerPoint</Application>
  <PresentationFormat>Widescreen</PresentationFormat>
  <Paragraphs>401</Paragraphs>
  <Slides>70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</vt:lpstr>
      <vt:lpstr>PowerPoint Presentation</vt:lpstr>
      <vt:lpstr>What is R Studio Cloud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Basic_Commands.Rmd</vt:lpstr>
      <vt:lpstr>Questions?</vt:lpstr>
      <vt:lpstr>Packages and Built-in Datasets</vt:lpstr>
      <vt:lpstr>What is a package?</vt:lpstr>
      <vt:lpstr>Survival Package</vt:lpstr>
      <vt:lpstr>PowerPoint Presentation</vt:lpstr>
      <vt:lpstr>Activity 2:  Packages and Built-in Datasets</vt:lpstr>
      <vt:lpstr>Data Manipulation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Activity 5: Data Visualization</vt:lpstr>
      <vt:lpstr>Data Analysis in R</vt:lpstr>
      <vt:lpstr>Correlation</vt:lpstr>
      <vt:lpstr>Correlation</vt:lpstr>
      <vt:lpstr>Correlation Test</vt:lpstr>
      <vt:lpstr>t-tests</vt:lpstr>
      <vt:lpstr>One Sample t-test</vt:lpstr>
      <vt:lpstr>Two Sample Independent t-test</vt:lpstr>
      <vt:lpstr>Paired-Samples t-test</vt:lpstr>
      <vt:lpstr>Activity 6: Data Analysis in R</vt:lpstr>
      <vt:lpstr>This concludes the Intro to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55</cp:revision>
  <dcterms:created xsi:type="dcterms:W3CDTF">2022-08-24T14:58:18Z</dcterms:created>
  <dcterms:modified xsi:type="dcterms:W3CDTF">2022-09-14T20:10:25Z</dcterms:modified>
</cp:coreProperties>
</file>